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99"/>
    <a:srgbClr val="CC99FF"/>
    <a:srgbClr val="FF7C80"/>
    <a:srgbClr val="8EB4E3"/>
    <a:srgbClr val="C0504D"/>
    <a:srgbClr val="D99694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51" autoAdjust="0"/>
    <p:restoredTop sz="97934" autoAdjust="0"/>
  </p:normalViewPr>
  <p:slideViewPr>
    <p:cSldViewPr>
      <p:cViewPr>
        <p:scale>
          <a:sx n="70" d="100"/>
          <a:sy n="70" d="100"/>
        </p:scale>
        <p:origin x="-744" y="-45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26B531-7A33-4648-B06A-AD7469F7AA93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867A638-628F-481E-B1EB-502CD941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B0C30B-6D62-4753-BCFE-EF46A97F730D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86948F-03D6-41B6-B754-741688C62AE2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3C24F5-5496-4503-825C-478A99A299AA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9C596C-2DC7-40DB-B55A-2FA8DF1B62E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EEE212-882B-4771-BE58-1FDF7AFDB8B9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937099-176F-4B60-BF70-6BADE78DEBC1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3B45D6-7B1A-4E12-B3D6-C182CE53DB5E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A8673D-3E76-4A51-90D4-688EA28E52B6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6C68C2-F08C-4651-A3E0-BE2F64DBFFC7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31BFDC-5A7C-4639-AC9B-4DFA7644A51A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20643A-99B6-4EA8-9FB3-4491AA0CB759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591E60-313C-4227-B3EE-84EFEE18D3D8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BD302A-D12E-4D3C-8CC5-DDBA39C092FD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F28BDA-B5E6-428D-9D80-DA4E6A6E7103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3BB86E-C4F5-4070-B458-1AA1B9DA378B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6C98FB-9FD9-44B1-833D-AE7E6CA9C976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0DB639-C360-4198-A755-8CFE58120B69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D7DDF2-7A37-4CCD-A96A-F555ED5820F2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BA09-E743-4818-901B-F835B0A4C3CE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3CC5-BD8D-4851-894E-12C70C1A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7D02-E199-490C-912A-F5C10587C309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23F0-7BD9-4331-98E9-803752C54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9F1F-6E43-47A5-8CE2-74634098BCE1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4860-E140-4DFF-965E-8C8066F7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F2AE-E588-4E06-9E57-A36B714B45DB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986D-B18B-4C6B-872E-75B26B2CF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8E94-9E32-4275-AB1E-1CA0F62ECBE2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0760-9028-442C-A030-FEA4358B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F046-3FF6-4602-BDA6-28AED7E857BB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A0BE-02B8-491D-A4A6-47ED43B98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6FA5-4BA2-4B26-806A-4D0679A550A9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26E6-BB13-4798-BBB7-B465F3AD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30E5-4FBB-45A4-98BC-83BFC4520E9B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F5C-1BE4-4125-8EEF-FF96FA1EB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088" y="9096375"/>
            <a:ext cx="3600450" cy="504825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 Box 27"/>
          <p:cNvSpPr txBox="1">
            <a:spLocks noChangeArrowheads="1"/>
          </p:cNvSpPr>
          <p:nvPr userDrawn="1"/>
        </p:nvSpPr>
        <p:spPr bwMode="auto">
          <a:xfrm>
            <a:off x="0" y="0"/>
            <a:ext cx="12801600" cy="704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" name="Группа 10"/>
          <p:cNvGrpSpPr>
            <a:grpSpLocks/>
          </p:cNvGrpSpPr>
          <p:nvPr userDrawn="1"/>
        </p:nvGrpSpPr>
        <p:grpSpPr bwMode="auto">
          <a:xfrm>
            <a:off x="-34925" y="868363"/>
            <a:ext cx="12849225" cy="47625"/>
            <a:chOff x="-25702" y="571480"/>
            <a:chExt cx="9180000" cy="33612"/>
          </a:xfrm>
        </p:grpSpPr>
        <p:cxnSp>
          <p:nvCxnSpPr>
            <p:cNvPr id="7" name="Прямая соединительная линия 7"/>
            <p:cNvCxnSpPr/>
            <p:nvPr userDrawn="1"/>
          </p:nvCxnSpPr>
          <p:spPr>
            <a:xfrm>
              <a:off x="-750" y="571480"/>
              <a:ext cx="9145975" cy="112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8"/>
            <p:cNvCxnSpPr/>
            <p:nvPr userDrawn="1"/>
          </p:nvCxnSpPr>
          <p:spPr>
            <a:xfrm>
              <a:off x="-25702" y="603971"/>
              <a:ext cx="9180000" cy="1121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A2EB-37B9-4727-9E62-532984DB29F4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BC04-44A1-433D-90BF-9BDC0C89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32CC-A0C6-40FD-9C71-EE8A5886DB3E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8400-20FB-4024-89E1-B2D919070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8A9D3-2EBD-46BC-BD26-B7B72FA96EE2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1A829-513F-4C77-8908-7719ECD4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84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61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37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2944813" y="479425"/>
            <a:ext cx="8229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1713" y="1452563"/>
            <a:ext cx="8801100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2079625" y="192088"/>
            <a:ext cx="8477250" cy="1214437"/>
            <a:chOff x="1165" y="193"/>
            <a:chExt cx="3197" cy="520"/>
          </a:xfrm>
        </p:grpSpPr>
        <p:sp>
          <p:nvSpPr>
            <p:cNvPr id="14344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>
                  <a:solidFill>
                    <a:srgbClr val="17375E"/>
                  </a:solidFill>
                </a:rPr>
              </a:br>
              <a:r>
                <a:rPr lang="ru-RU" sz="2800">
                  <a:solidFill>
                    <a:srgbClr val="17375E"/>
                  </a:solidFill>
                </a:rPr>
                <a:t>Российской Федерации</a:t>
              </a:r>
            </a:p>
          </p:txBody>
        </p:sp>
        <p:pic>
          <p:nvPicPr>
            <p:cNvPr id="14345" name="Рисунок 9" descr="russia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447675" y="2532063"/>
            <a:ext cx="12096750" cy="2430462"/>
            <a:chOff x="1020" y="1372"/>
            <a:chExt cx="4265" cy="1059"/>
          </a:xfrm>
        </p:grpSpPr>
        <p:sp>
          <p:nvSpPr>
            <p:cNvPr id="14342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4343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>
                  <a:solidFill>
                    <a:srgbClr val="FFFFFF"/>
                  </a:solidFill>
                </a:rPr>
                <a:t>Памятки</a:t>
              </a:r>
              <a:br>
                <a:rPr lang="ru-RU" sz="4000" b="1">
                  <a:solidFill>
                    <a:srgbClr val="FFFFFF"/>
                  </a:solidFill>
                </a:rPr>
              </a:br>
              <a:r>
                <a:rPr lang="ru-RU" sz="4000" b="1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>
                  <a:solidFill>
                    <a:srgbClr val="FFFFFF"/>
                  </a:solidFill>
                </a:rPr>
              </a:br>
              <a:r>
                <a:rPr lang="ru-RU" sz="4000" b="1">
                  <a:solidFill>
                    <a:srgbClr val="FFFFFF"/>
                  </a:solidFill>
                </a:rPr>
                <a:t>прибывающим с Украины</a:t>
              </a:r>
            </a:p>
          </p:txBody>
        </p:sp>
      </p:grpSp>
      <p:sp>
        <p:nvSpPr>
          <p:cNvPr id="14341" name="Прямоугольник 15"/>
          <p:cNvSpPr>
            <a:spLocks noChangeArrowheads="1"/>
          </p:cNvSpPr>
          <p:nvPr/>
        </p:nvSpPr>
        <p:spPr bwMode="auto">
          <a:xfrm>
            <a:off x="0" y="8418513"/>
            <a:ext cx="12801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>
                <a:solidFill>
                  <a:srgbClr val="17375E"/>
                </a:solidFill>
              </a:rPr>
              <a:t>Москва</a:t>
            </a:r>
            <a:br>
              <a:rPr lang="ru-RU">
                <a:solidFill>
                  <a:srgbClr val="17375E"/>
                </a:solidFill>
              </a:rPr>
            </a:br>
            <a:r>
              <a:rPr lang="ru-RU">
                <a:solidFill>
                  <a:srgbClr val="17375E"/>
                </a:solidFill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1746" name="Группа 11"/>
          <p:cNvGrpSpPr>
            <a:grpSpLocks/>
          </p:cNvGrpSpPr>
          <p:nvPr/>
        </p:nvGrpSpPr>
        <p:grpSpPr bwMode="auto">
          <a:xfrm>
            <a:off x="496888" y="1128713"/>
            <a:ext cx="4464050" cy="7559675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605"/>
              <a:ext cx="3067875" cy="100456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>
                  <a:solidFill>
                    <a:srgbClr val="002060"/>
                  </a:solidFill>
                </a:rPr>
              </a:br>
              <a:r>
                <a:rPr lang="ru-RU" sz="2000" b="1" dirty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>
                  <a:solidFill>
                    <a:srgbClr val="002060"/>
                  </a:solidFill>
                </a:rPr>
              </a:br>
              <a:r>
                <a:rPr lang="ru-RU" sz="2000" b="1" dirty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34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31747" name="Группа 24"/>
          <p:cNvGrpSpPr>
            <a:grpSpLocks/>
          </p:cNvGrpSpPr>
          <p:nvPr/>
        </p:nvGrpSpPr>
        <p:grpSpPr bwMode="auto">
          <a:xfrm>
            <a:off x="5248275" y="1128713"/>
            <a:ext cx="7345363" cy="7559675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636"/>
              <a:ext cx="2930958" cy="305898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6" y="684206"/>
              <a:ext cx="2930958" cy="44829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sp>
        <p:nvSpPr>
          <p:cNvPr id="31748" name="TextBox 27"/>
          <p:cNvSpPr txBox="1">
            <a:spLocks noChangeArrowheads="1"/>
          </p:cNvSpPr>
          <p:nvPr/>
        </p:nvSpPr>
        <p:spPr bwMode="auto">
          <a:xfrm>
            <a:off x="5680075" y="3144838"/>
            <a:ext cx="66246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>
              <a:solidFill>
                <a:schemeClr val="accent1"/>
              </a:solidFill>
            </a:endParaRPr>
          </a:p>
        </p:txBody>
      </p:sp>
      <p:sp>
        <p:nvSpPr>
          <p:cNvPr id="31749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3794" name="Группа 21"/>
          <p:cNvGrpSpPr>
            <a:grpSpLocks/>
          </p:cNvGrpSpPr>
          <p:nvPr/>
        </p:nvGrpSpPr>
        <p:grpSpPr bwMode="auto">
          <a:xfrm>
            <a:off x="5824538" y="1271588"/>
            <a:ext cx="6769100" cy="7416800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en-US" sz="12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en-US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20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20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20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После заполнения ходатайства проводится опрос заявителя;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7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grpSp>
        <p:nvGrpSpPr>
          <p:cNvPr id="33795" name="Группа 12"/>
          <p:cNvGrpSpPr>
            <a:grpSpLocks/>
          </p:cNvGrpSpPr>
          <p:nvPr/>
        </p:nvGrpSpPr>
        <p:grpSpPr bwMode="auto">
          <a:xfrm>
            <a:off x="496888" y="1271588"/>
            <a:ext cx="4967287" cy="7416800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540"/>
              <a:ext cx="2694044" cy="174432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pPr>
                <a:defRPr/>
              </a:pPr>
              <a:endParaRPr lang="ru-RU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002060"/>
                  </a:solidFill>
                </a:rPr>
                <a:t>   </a:t>
              </a:r>
              <a:r>
                <a:rPr lang="en-US" sz="2000" dirty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>
                  <a:solidFill>
                    <a:srgbClr val="002060"/>
                  </a:solidFill>
                </a:rPr>
              </a:br>
              <a:r>
                <a:rPr lang="ru-RU" sz="2000" dirty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002060"/>
                  </a:solidFill>
                </a:rPr>
                <a:t>   </a:t>
              </a:r>
              <a:r>
                <a:rPr lang="en-US" sz="2000" dirty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>
                  <a:solidFill>
                    <a:srgbClr val="002060"/>
                  </a:solidFill>
                </a:rPr>
                <a:t> 8 (495) 636-98-98</a:t>
              </a:r>
            </a:p>
            <a:p>
              <a:pPr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sp>
        <p:nvSpPr>
          <p:cNvPr id="33796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5842" name="Группа 27"/>
          <p:cNvGrpSpPr>
            <a:grpSpLocks/>
          </p:cNvGrpSpPr>
          <p:nvPr/>
        </p:nvGrpSpPr>
        <p:grpSpPr bwMode="auto">
          <a:xfrm>
            <a:off x="496888" y="984250"/>
            <a:ext cx="12096750" cy="8064500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078"/>
              <a:ext cx="2916000" cy="30417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21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sp>
        <p:nvSpPr>
          <p:cNvPr id="35843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8325" y="1416050"/>
            <a:ext cx="12025313" cy="77057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7890" name="Группа 30"/>
          <p:cNvGrpSpPr>
            <a:grpSpLocks/>
          </p:cNvGrpSpPr>
          <p:nvPr/>
        </p:nvGrpSpPr>
        <p:grpSpPr bwMode="auto">
          <a:xfrm>
            <a:off x="496888" y="1200150"/>
            <a:ext cx="12096750" cy="6696075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181"/>
              <a:ext cx="3090431" cy="338138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40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37891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39938" name="Группа 11"/>
          <p:cNvGrpSpPr>
            <a:grpSpLocks/>
          </p:cNvGrpSpPr>
          <p:nvPr/>
        </p:nvGrpSpPr>
        <p:grpSpPr bwMode="auto">
          <a:xfrm>
            <a:off x="496888" y="1271588"/>
            <a:ext cx="4967287" cy="7632700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3"/>
              <a:ext cx="2916000" cy="730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39940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68325" y="3725863"/>
            <a:ext cx="4824413" cy="19383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</a:p>
        </p:txBody>
      </p:sp>
      <p:grpSp>
        <p:nvGrpSpPr>
          <p:cNvPr id="39942" name="Группа 24"/>
          <p:cNvGrpSpPr>
            <a:grpSpLocks/>
          </p:cNvGrpSpPr>
          <p:nvPr/>
        </p:nvGrpSpPr>
        <p:grpSpPr bwMode="auto">
          <a:xfrm>
            <a:off x="5680075" y="1271588"/>
            <a:ext cx="6913563" cy="7632700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828"/>
              <a:ext cx="2859800" cy="300236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59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075" y="1920875"/>
            <a:ext cx="6769100" cy="731996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1986" name="Группа 12"/>
          <p:cNvGrpSpPr>
            <a:grpSpLocks/>
          </p:cNvGrpSpPr>
          <p:nvPr/>
        </p:nvGrpSpPr>
        <p:grpSpPr bwMode="auto">
          <a:xfrm>
            <a:off x="496888" y="1271588"/>
            <a:ext cx="4967287" cy="6913562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30"/>
              <a:ext cx="2847118" cy="87654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83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41988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12788" y="2063750"/>
            <a:ext cx="4319587" cy="64849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  <a:p>
            <a:pPr marL="85709" indent="-85709"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pPr>
              <a:defRPr/>
            </a:pP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 России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sz="1400" dirty="0" err="1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sz="1400" dirty="0" err="1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en-US" sz="1400" dirty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en-US" sz="1200" dirty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ru-RU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41990" name="Группа 21"/>
          <p:cNvGrpSpPr>
            <a:grpSpLocks/>
          </p:cNvGrpSpPr>
          <p:nvPr/>
        </p:nvGrpSpPr>
        <p:grpSpPr bwMode="auto">
          <a:xfrm>
            <a:off x="5824538" y="1271588"/>
            <a:ext cx="6769100" cy="6913562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  <a:defRPr/>
              </a:pPr>
              <a:endParaRPr lang="ru-RU" sz="900" spc="-49" dirty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9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13463" y="1776413"/>
            <a:ext cx="6264275" cy="65913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4034" name="Группа 27"/>
          <p:cNvGrpSpPr>
            <a:grpSpLocks/>
          </p:cNvGrpSpPr>
          <p:nvPr/>
        </p:nvGrpSpPr>
        <p:grpSpPr bwMode="auto">
          <a:xfrm>
            <a:off x="136525" y="1236663"/>
            <a:ext cx="12530138" cy="781208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630" cy="1847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6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55588" y="1776413"/>
            <a:ext cx="12266612" cy="78454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>
              <a:defRPr/>
            </a:pPr>
            <a:r>
              <a:rPr lang="ru-RU" sz="1400" dirty="0" err="1">
                <a:solidFill>
                  <a:srgbClr val="002060"/>
                </a:solidFill>
                <a:latin typeface="+mj-lt"/>
              </a:rPr>
              <a:t>д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r>
              <a:rPr lang="ru-RU" sz="1400" dirty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ru-RU" sz="1300" dirty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  <a:defRPr/>
            </a:pPr>
            <a:endParaRPr lang="ru-RU" sz="1300" dirty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6082" name="Группа 30"/>
          <p:cNvGrpSpPr>
            <a:grpSpLocks/>
          </p:cNvGrpSpPr>
          <p:nvPr/>
        </p:nvGrpSpPr>
        <p:grpSpPr bwMode="auto">
          <a:xfrm>
            <a:off x="496888" y="1271588"/>
            <a:ext cx="12088812" cy="4897437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3"/>
              <a:ext cx="2721704" cy="29062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4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39763" y="1847850"/>
            <a:ext cx="11882437" cy="448627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2001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48132" name="TextBox 40"/>
          <p:cNvSpPr txBox="1">
            <a:spLocks noChangeArrowheads="1"/>
          </p:cNvSpPr>
          <p:nvPr/>
        </p:nvSpPr>
        <p:spPr bwMode="auto">
          <a:xfrm>
            <a:off x="592138" y="2312988"/>
            <a:ext cx="5376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/>
          </a:p>
        </p:txBody>
      </p:sp>
      <p:sp>
        <p:nvSpPr>
          <p:cNvPr id="18" name="TextBox 17"/>
          <p:cNvSpPr txBox="1"/>
          <p:nvPr/>
        </p:nvSpPr>
        <p:spPr>
          <a:xfrm>
            <a:off x="568325" y="1163638"/>
            <a:ext cx="11880850" cy="147637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Территория вселения </a:t>
            </a:r>
            <a:r>
              <a:rPr lang="ru-RU" dirty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dirty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3325" y="2352675"/>
            <a:ext cx="4703763" cy="32464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>
                <a:solidFill>
                  <a:srgbClr val="002060"/>
                </a:solidFill>
              </a:rPr>
              <a:t>:</a:t>
            </a:r>
          </a:p>
          <a:p>
            <a:pPr>
              <a:defRPr/>
            </a:pPr>
            <a:endParaRPr lang="ru-RU" sz="1300" u="sng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48135" name="TextBox 22"/>
          <p:cNvSpPr txBox="1">
            <a:spLocks noChangeArrowheads="1"/>
          </p:cNvSpPr>
          <p:nvPr/>
        </p:nvSpPr>
        <p:spPr bwMode="auto">
          <a:xfrm>
            <a:off x="568325" y="2854325"/>
            <a:ext cx="3744913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Республика Бурятия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Республика Карелия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Республика Марий Эл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Республика Мордовия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/>
            </a:r>
            <a:br>
              <a:rPr lang="ru-RU" sz="1600">
                <a:solidFill>
                  <a:srgbClr val="002060"/>
                </a:solidFill>
              </a:rPr>
            </a:br>
            <a:r>
              <a:rPr lang="ru-RU" sz="1600">
                <a:solidFill>
                  <a:srgbClr val="002060"/>
                </a:solidFill>
              </a:rPr>
              <a:t>Республика Хакасия </a:t>
            </a:r>
            <a:br>
              <a:rPr lang="ru-RU" sz="1600">
                <a:solidFill>
                  <a:srgbClr val="002060"/>
                </a:solidFill>
              </a:rPr>
            </a:br>
            <a:r>
              <a:rPr lang="ru-RU" sz="1600">
                <a:solidFill>
                  <a:srgbClr val="002060"/>
                </a:solidFill>
              </a:rPr>
              <a:t>Чувашская Республика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Алтайский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Забайкальский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Камчатский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Красноярский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Пермский край;</a:t>
            </a:r>
          </a:p>
          <a:p>
            <a:r>
              <a:rPr lang="ru-RU" sz="1600">
                <a:solidFill>
                  <a:srgbClr val="002060"/>
                </a:solidFill>
              </a:rPr>
              <a:t>Приморский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Хабаровский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Архангельская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Амурская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Брянская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Волгоградская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Воронежская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Иркутская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Калужская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Костромская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Кемеровская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Курганская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Курская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Липецкая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Магаданская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050" y="2884488"/>
            <a:ext cx="4321175" cy="67405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/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pPr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TextBox 13"/>
          <p:cNvSpPr txBox="1">
            <a:spLocks noChangeArrowheads="1"/>
          </p:cNvSpPr>
          <p:nvPr/>
        </p:nvSpPr>
        <p:spPr bwMode="auto">
          <a:xfrm>
            <a:off x="7600950" y="6227763"/>
            <a:ext cx="4992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>
                <a:solidFill>
                  <a:srgbClr val="002060"/>
                </a:solidFill>
              </a:rPr>
            </a:br>
            <a:r>
              <a:rPr lang="ru-RU" sz="1600" b="1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775" y="3360738"/>
            <a:ext cx="10752138" cy="158750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9138" y="2759075"/>
            <a:ext cx="6624637" cy="28575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50181" name="Прямоугольник 29"/>
          <p:cNvSpPr>
            <a:spLocks noChangeArrowheads="1"/>
          </p:cNvSpPr>
          <p:nvPr/>
        </p:nvSpPr>
        <p:spPr bwMode="auto">
          <a:xfrm>
            <a:off x="4432300" y="5160963"/>
            <a:ext cx="470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e-mail</a:t>
            </a:r>
            <a:r>
              <a:rPr lang="ru-RU" b="1">
                <a:solidFill>
                  <a:srgbClr val="002060"/>
                </a:solidFill>
              </a:rPr>
              <a:t>: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ru-RU" b="1">
                <a:solidFill>
                  <a:srgbClr val="002060"/>
                </a:solidFill>
                <a:hlinkClick r:id="rId3"/>
              </a:rPr>
              <a:t>infoukr@minregion.ru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50182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4275" y="5232400"/>
            <a:ext cx="5124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Прямоугольник 11"/>
          <p:cNvSpPr>
            <a:spLocks noChangeArrowheads="1"/>
          </p:cNvSpPr>
          <p:nvPr/>
        </p:nvSpPr>
        <p:spPr bwMode="auto">
          <a:xfrm>
            <a:off x="3160713" y="1560513"/>
            <a:ext cx="6400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963"/>
              </a:lnSpc>
            </a:pPr>
            <a:r>
              <a:rPr lang="ru-RU" sz="3600" b="1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63"/>
              </a:lnSpc>
            </a:pPr>
            <a:endParaRPr lang="ru-RU" sz="3600" b="1">
              <a:solidFill>
                <a:srgbClr val="002060"/>
              </a:solidFill>
            </a:endParaRPr>
          </a:p>
          <a:p>
            <a:pPr algn="ctr">
              <a:lnSpc>
                <a:spcPts val="1963"/>
              </a:lnSpc>
            </a:pPr>
            <a:r>
              <a:rPr lang="ru-RU" sz="3600" b="1">
                <a:solidFill>
                  <a:srgbClr val="002060"/>
                </a:solidFill>
              </a:rPr>
              <a:t>8 (495) 980-25-40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</a:p>
        </p:txBody>
      </p:sp>
      <p:grpSp>
        <p:nvGrpSpPr>
          <p:cNvPr id="16386" name="Группа 11"/>
          <p:cNvGrpSpPr>
            <a:grpSpLocks/>
          </p:cNvGrpSpPr>
          <p:nvPr/>
        </p:nvGrpSpPr>
        <p:grpSpPr bwMode="auto">
          <a:xfrm>
            <a:off x="496888" y="1055688"/>
            <a:ext cx="5327650" cy="3457575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8" y="764652"/>
              <a:ext cx="2721903" cy="90299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b="1" dirty="0">
                  <a:solidFill>
                    <a:srgbClr val="002060"/>
                  </a:solidFill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3" cy="22205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16387" name="Группа 21"/>
          <p:cNvGrpSpPr>
            <a:grpSpLocks/>
          </p:cNvGrpSpPr>
          <p:nvPr/>
        </p:nvGrpSpPr>
        <p:grpSpPr bwMode="auto">
          <a:xfrm>
            <a:off x="6113463" y="4729163"/>
            <a:ext cx="6480175" cy="4248150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826"/>
              <a:ext cx="2965916" cy="10624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>
                <a:buFont typeface="Arial" charset="0"/>
                <a:buChar char="•"/>
              </a:pPr>
              <a:r>
                <a:rPr lang="ru-RU">
                  <a:solidFill>
                    <a:srgbClr val="002060"/>
                  </a:solidFill>
                  <a:cs typeface="Arial" charset="0"/>
                </a:rPr>
                <a:t> заявление о</a:t>
              </a:r>
              <a:r>
                <a:rPr lang="en-US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ru-RU">
                  <a:solidFill>
                    <a:srgbClr val="002060"/>
                  </a:solidFill>
                  <a:cs typeface="Arial" charset="0"/>
                </a:rPr>
                <a:t>выдаче разрешения на временное </a:t>
              </a: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проживание</a:t>
              </a:r>
              <a:r>
                <a:rPr lang="en-US" sz="160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иностранному гражданину, прибывшему в Россию;</a:t>
              </a: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1600">
                <a:solidFill>
                  <a:srgbClr val="002060"/>
                </a:solidFill>
                <a:cs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документ, удостоверяющий личность;</a:t>
              </a: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миграционная карта с отметкой органа пограничного контроля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о въезде в РФ или с отметкой территориального органа ФМС России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квитанция об уплате госпошлины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за выдачу разрешения на временное проживание в размере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1000 рублей.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36236"/>
              <a:ext cx="2965916" cy="21193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grpSp>
        <p:nvGrpSpPr>
          <p:cNvPr id="16388" name="Группа 24"/>
          <p:cNvGrpSpPr>
            <a:grpSpLocks/>
          </p:cNvGrpSpPr>
          <p:nvPr/>
        </p:nvGrpSpPr>
        <p:grpSpPr bwMode="auto">
          <a:xfrm>
            <a:off x="6113463" y="1055688"/>
            <a:ext cx="6480175" cy="3457575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4" y="764686"/>
              <a:ext cx="3038647" cy="33549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000"/>
                </a:lnSpc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  <a:defRPr/>
              </a:pPr>
              <a:endParaRPr lang="en-US" sz="1200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dirty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dirty="0">
                  <a:solidFill>
                    <a:srgbClr val="002060"/>
                  </a:solidFill>
                </a:rPr>
              </a:br>
              <a:r>
                <a:rPr lang="ru-RU" dirty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88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grpSp>
        <p:nvGrpSpPr>
          <p:cNvPr id="16389" name="Группа 12"/>
          <p:cNvGrpSpPr>
            <a:grpSpLocks/>
          </p:cNvGrpSpPr>
          <p:nvPr/>
        </p:nvGrpSpPr>
        <p:grpSpPr bwMode="auto">
          <a:xfrm>
            <a:off x="496888" y="4729163"/>
            <a:ext cx="5327650" cy="4248150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637"/>
              <a:ext cx="2834031" cy="82743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pPr>
                <a:defRPr/>
              </a:pPr>
              <a:endParaRPr lang="ru-RU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>
                <a:defRPr/>
              </a:pPr>
              <a:r>
                <a:rPr lang="ru-RU" dirty="0">
                  <a:solidFill>
                    <a:srgbClr val="002060"/>
                  </a:solidFill>
                </a:rPr>
                <a:t>   </a:t>
              </a:r>
              <a:r>
                <a:rPr lang="ru-RU" dirty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dirty="0">
                  <a:solidFill>
                    <a:srgbClr val="002060"/>
                  </a:solidFill>
                </a:rPr>
                <a:t>:</a:t>
              </a:r>
            </a:p>
            <a:p>
              <a:pPr>
                <a:defRPr/>
              </a:pPr>
              <a:r>
                <a:rPr lang="en-US" dirty="0">
                  <a:solidFill>
                    <a:srgbClr val="002060"/>
                  </a:solidFill>
                </a:rPr>
                <a:t>   </a:t>
              </a:r>
              <a:r>
                <a:rPr lang="ru-RU" dirty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ФМС России: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ru-RU" b="1" dirty="0">
                  <a:solidFill>
                    <a:srgbClr val="002060"/>
                  </a:solidFill>
                </a:rPr>
                <a:t>8 (495) 636-98-98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1" y="640540"/>
              <a:ext cx="2834031" cy="1785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</a:p>
        </p:txBody>
      </p:sp>
      <p:grpSp>
        <p:nvGrpSpPr>
          <p:cNvPr id="18434" name="Группа 27"/>
          <p:cNvGrpSpPr>
            <a:grpSpLocks/>
          </p:cNvGrpSpPr>
          <p:nvPr/>
        </p:nvGrpSpPr>
        <p:grpSpPr bwMode="auto">
          <a:xfrm>
            <a:off x="496888" y="1217613"/>
            <a:ext cx="12096750" cy="7686675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520"/>
              <a:ext cx="2110818" cy="306116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>
                <a:buFont typeface="Arial" pitchFamily="34" charset="0"/>
                <a:buChar char="•"/>
                <a:defRPr/>
              </a:pPr>
              <a:endParaRPr lang="ru-RU" sz="13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ru-RU" sz="2800" dirty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>
                  <a:solidFill>
                    <a:srgbClr val="002060"/>
                  </a:solidFill>
                </a:rPr>
                <a:t>  </a:t>
              </a:r>
              <a:r>
                <a:rPr lang="ru-RU" sz="2800" dirty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r>
                <a:rPr lang="ru-RU" sz="2800" dirty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ru-RU" sz="2800" dirty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6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</a:p>
        </p:txBody>
      </p:sp>
      <p:grpSp>
        <p:nvGrpSpPr>
          <p:cNvPr id="20482" name="Группа 30"/>
          <p:cNvGrpSpPr>
            <a:grpSpLocks/>
          </p:cNvGrpSpPr>
          <p:nvPr/>
        </p:nvGrpSpPr>
        <p:grpSpPr bwMode="auto">
          <a:xfrm>
            <a:off x="496888" y="1128713"/>
            <a:ext cx="12096750" cy="7848600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859"/>
              <a:ext cx="3099005" cy="329447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500" dirty="0">
                  <a:solidFill>
                    <a:srgbClr val="002060"/>
                  </a:solidFill>
                </a:rPr>
                <a:t>     </a:t>
              </a:r>
            </a:p>
            <a:p>
              <a:pPr algn="just">
                <a:defRPr/>
              </a:pPr>
              <a:r>
                <a:rPr lang="en-US" sz="1700" dirty="0">
                  <a:solidFill>
                    <a:srgbClr val="002060"/>
                  </a:solidFill>
                </a:rPr>
                <a:t>     </a:t>
              </a:r>
              <a:r>
                <a:rPr lang="ru-RU" sz="1700" b="1" dirty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>
                  <a:solidFill>
                    <a:srgbClr val="002060"/>
                  </a:solidFill>
                </a:rPr>
                <a:t>:</a:t>
              </a:r>
              <a:r>
                <a:rPr lang="ru-RU" sz="1700" b="1" dirty="0">
                  <a:solidFill>
                    <a:srgbClr val="002060"/>
                  </a:solidFill>
                </a:rPr>
                <a:t> </a:t>
              </a:r>
              <a:endParaRPr lang="en-US" sz="1700" b="1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</a:t>
              </a:r>
              <a:r>
                <a:rPr lang="ru-RU" sz="1700" kern="0" dirty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>
                  <a:solidFill>
                    <a:srgbClr val="002060"/>
                  </a:solidFill>
                </a:rPr>
                <a:t>;</a:t>
              </a:r>
              <a:endParaRPr lang="ru-RU" sz="1700" kern="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.</a:t>
              </a:r>
              <a:endParaRPr lang="ru-RU" sz="17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6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2530" name="Группа 11"/>
          <p:cNvGrpSpPr>
            <a:grpSpLocks/>
          </p:cNvGrpSpPr>
          <p:nvPr/>
        </p:nvGrpSpPr>
        <p:grpSpPr bwMode="auto">
          <a:xfrm>
            <a:off x="496888" y="1271588"/>
            <a:ext cx="5399087" cy="7705725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от 19 февраля 1993 г. № 4528-1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«О Беженцах»</a:t>
              </a: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Приказ ФМС России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от 19 августа 2013 г. № 352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b="1">
                  <a:solidFill>
                    <a:srgbClr val="002060"/>
                  </a:solidFill>
                  <a:cs typeface="Arial" charset="0"/>
                </a:rPr>
              </a:b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 признании беженцем на территории РФ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и заявлений о предоставлении временного убежища на территории РФ»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Постановление Правительства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Российской Федерации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от 22 июля 2014 г. № 690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>
                <a:defRPr/>
              </a:pPr>
              <a:endParaRPr lang="en-US" sz="1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4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22531" name="Группа 24"/>
          <p:cNvGrpSpPr>
            <a:grpSpLocks/>
          </p:cNvGrpSpPr>
          <p:nvPr/>
        </p:nvGrpSpPr>
        <p:grpSpPr bwMode="auto">
          <a:xfrm>
            <a:off x="6545263" y="1271588"/>
            <a:ext cx="6048375" cy="7705725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42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82550"/>
            <a:ext cx="23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>
            <a:spAutoFit/>
          </a:bodyPr>
          <a:lstStyle/>
          <a:p>
            <a:pPr defTabSz="912813"/>
            <a:r>
              <a:rPr lang="ru-RU" sz="13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1700"/>
          </a:p>
        </p:txBody>
      </p:sp>
      <p:sp>
        <p:nvSpPr>
          <p:cNvPr id="25" name="TextBox 24"/>
          <p:cNvSpPr txBox="1"/>
          <p:nvPr/>
        </p:nvSpPr>
        <p:spPr>
          <a:xfrm>
            <a:off x="6713538" y="3505200"/>
            <a:ext cx="5951537" cy="424656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12"/>
          <p:cNvGrpSpPr>
            <a:grpSpLocks/>
          </p:cNvGrpSpPr>
          <p:nvPr/>
        </p:nvGrpSpPr>
        <p:grpSpPr bwMode="auto">
          <a:xfrm>
            <a:off x="496888" y="1200150"/>
            <a:ext cx="3887787" cy="7416800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605"/>
              <a:ext cx="3025991" cy="11443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pPr>
                <a:defRPr/>
              </a:pPr>
              <a:endParaRPr lang="ru-RU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на сайт ФМС России: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dirty="0">
                  <a:solidFill>
                    <a:srgbClr val="002060"/>
                  </a:solidFill>
                </a:rPr>
                <a:t>   </a:t>
              </a:r>
              <a:r>
                <a:rPr lang="en-US" dirty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   </a:t>
              </a:r>
              <a:r>
                <a:rPr lang="en-US" dirty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dirty="0">
                  <a:solidFill>
                    <a:srgbClr val="002060"/>
                  </a:solidFill>
                </a:rPr>
              </a:br>
              <a:r>
                <a:rPr lang="ru-RU" dirty="0">
                  <a:solidFill>
                    <a:srgbClr val="002060"/>
                  </a:solidFill>
                </a:rPr>
                <a:t>ФМС России:</a:t>
              </a:r>
              <a:r>
                <a:rPr lang="ru-RU" b="1" dirty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6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grpSp>
        <p:nvGrpSpPr>
          <p:cNvPr id="24578" name="Группа 21"/>
          <p:cNvGrpSpPr>
            <a:grpSpLocks/>
          </p:cNvGrpSpPr>
          <p:nvPr/>
        </p:nvGrpSpPr>
        <p:grpSpPr bwMode="auto">
          <a:xfrm>
            <a:off x="4672013" y="1200150"/>
            <a:ext cx="7921625" cy="7561263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687"/>
              <a:ext cx="2745682" cy="14964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063" indent="-119063">
                <a:lnSpc>
                  <a:spcPts val="1300"/>
                </a:lnSpc>
                <a:buFont typeface="Arial" charset="0"/>
                <a:buChar char="•"/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lnSpc>
                  <a:spcPts val="1300"/>
                </a:lnSpc>
                <a:buFont typeface="Arial" charset="0"/>
                <a:buChar char="•"/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Заявление о предоставлении убежища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Паспорт и/или иные документы, удостоверяющие личность*;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4 фотографии размером 35 х 45мм в черно-белом или цветном исполнении с четким изображением лица в анфас без головного убора, </a:t>
              </a: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в том числе </a:t>
              </a:r>
              <a:br>
                <a:rPr lang="ru-RU" b="1">
                  <a:solidFill>
                    <a:srgbClr val="002060"/>
                  </a:solidFill>
                  <a:cs typeface="Arial" charset="0"/>
                </a:rPr>
              </a:br>
              <a:r>
                <a:rPr lang="ru-RU" b="1">
                  <a:solidFill>
                    <a:srgbClr val="002060"/>
                  </a:solidFill>
                  <a:cs typeface="Arial" charset="0"/>
                </a:rPr>
                <a:t>2 фотографии на несовершеннолетних детей, которые указаны </a:t>
              </a: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в заявлении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;</a:t>
              </a:r>
              <a:r>
                <a:rPr lang="ru-RU" b="1">
                  <a:solidFill>
                    <a:srgbClr val="002060"/>
                  </a:solidFill>
                  <a:cs typeface="Arial" charset="0"/>
                </a:rPr>
                <a:t> 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Документы, подтверждающие родственные отношения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.</a:t>
              </a:r>
              <a:r>
                <a:rPr lang="ru-RU" b="1">
                  <a:solidFill>
                    <a:srgbClr val="002060"/>
                  </a:solidFill>
                  <a:cs typeface="Arial" charset="0"/>
                </a:rPr>
                <a:t> </a:t>
              </a:r>
            </a:p>
            <a:p>
              <a:pPr marL="119063" indent="-119063">
                <a:defRPr/>
              </a:pP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*</a:t>
              </a:r>
              <a:r>
                <a:rPr lang="ru-RU">
                  <a:solidFill>
                    <a:srgbClr val="002060"/>
                  </a:solidFill>
                  <a:cs typeface="Arial" charset="0"/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pPr marL="119063" indent="-119063">
                <a:defRPr/>
              </a:pPr>
              <a:r>
                <a:rPr lang="ru-RU">
                  <a:solidFill>
                    <a:srgbClr val="002060"/>
                  </a:solidFill>
                  <a:cs typeface="Arial" charset="0"/>
                </a:rPr>
                <a:t>в Российской Федерации».</a:t>
              </a:r>
            </a:p>
            <a:p>
              <a:pPr marL="119063" indent="-119063"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5602" name="Группа 27"/>
          <p:cNvGrpSpPr>
            <a:grpSpLocks/>
          </p:cNvGrpSpPr>
          <p:nvPr/>
        </p:nvGrpSpPr>
        <p:grpSpPr bwMode="auto">
          <a:xfrm>
            <a:off x="423863" y="1128713"/>
            <a:ext cx="7129462" cy="7885112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892"/>
              <a:ext cx="2916000" cy="310215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60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grpSp>
        <p:nvGrpSpPr>
          <p:cNvPr id="25603" name="Группа 30"/>
          <p:cNvGrpSpPr>
            <a:grpSpLocks/>
          </p:cNvGrpSpPr>
          <p:nvPr/>
        </p:nvGrpSpPr>
        <p:grpSpPr bwMode="auto">
          <a:xfrm>
            <a:off x="7696200" y="1128713"/>
            <a:ext cx="4849813" cy="7885112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6906"/>
              <a:ext cx="2849104" cy="306013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28554"/>
              <a:ext cx="2849104" cy="2754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82550"/>
            <a:ext cx="23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>
            <a:spAutoFit/>
          </a:bodyPr>
          <a:lstStyle/>
          <a:p>
            <a:pPr defTabSz="912813"/>
            <a:r>
              <a:rPr lang="ru-RU" sz="13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17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1525" y="6145213"/>
            <a:ext cx="5400675" cy="60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3" tIns="45712" rIns="91423" bIns="0" anchor="ctr">
            <a:spAutoFit/>
          </a:bodyPr>
          <a:lstStyle/>
          <a:p>
            <a:pPr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</a:t>
            </a:r>
            <a:br>
              <a:rPr lang="ru-RU" sz="1200" dirty="0"/>
            </a:br>
            <a:endParaRPr lang="ru-RU" sz="12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863" y="2497138"/>
            <a:ext cx="7200900" cy="59388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200" y="2497138"/>
            <a:ext cx="4752975" cy="52927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pPr>
              <a:defRPr/>
            </a:pP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200" y="60960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3325" y="60960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7650" name="Группа 11"/>
          <p:cNvGrpSpPr>
            <a:grpSpLocks/>
          </p:cNvGrpSpPr>
          <p:nvPr/>
        </p:nvGrpSpPr>
        <p:grpSpPr bwMode="auto">
          <a:xfrm>
            <a:off x="496888" y="1055688"/>
            <a:ext cx="6191250" cy="7561262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669"/>
              <a:ext cx="2916000" cy="8847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4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27651" name="Группа 21"/>
          <p:cNvGrpSpPr>
            <a:grpSpLocks/>
          </p:cNvGrpSpPr>
          <p:nvPr/>
        </p:nvGrpSpPr>
        <p:grpSpPr bwMode="auto">
          <a:xfrm>
            <a:off x="6977063" y="1055688"/>
            <a:ext cx="5616575" cy="3816350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811"/>
              <a:ext cx="2916000" cy="104169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993" indent="-119993" algn="just">
                <a:lnSpc>
                  <a:spcPts val="899"/>
                </a:lnSpc>
                <a:defRPr/>
              </a:pPr>
              <a:endParaRPr lang="ru-RU" sz="900" spc="-49" dirty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4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grpSp>
        <p:nvGrpSpPr>
          <p:cNvPr id="27652" name="Группа 12"/>
          <p:cNvGrpSpPr>
            <a:grpSpLocks/>
          </p:cNvGrpSpPr>
          <p:nvPr/>
        </p:nvGrpSpPr>
        <p:grpSpPr bwMode="auto">
          <a:xfrm>
            <a:off x="6977063" y="5016500"/>
            <a:ext cx="5616575" cy="360045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4"/>
              <a:ext cx="2931429" cy="884670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794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325" y="2203450"/>
            <a:ext cx="5688013" cy="58372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pPr>
              <a:defRPr/>
            </a:pPr>
            <a:endParaRPr lang="ru-RU" sz="1200" dirty="0"/>
          </a:p>
          <a:p>
            <a:pPr>
              <a:lnSpc>
                <a:spcPts val="1600"/>
              </a:lnSpc>
              <a:defRPr/>
            </a:pPr>
            <a:endParaRPr lang="ru-RU" sz="1200" dirty="0"/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863" y="5357813"/>
            <a:ext cx="4968875" cy="34750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marL="85709" indent="-85709">
              <a:lnSpc>
                <a:spcPct val="90000"/>
              </a:lnSpc>
              <a:defRPr/>
            </a:pPr>
            <a:endParaRPr lang="ru-RU" sz="12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pPr>
              <a:defRPr/>
            </a:pPr>
            <a:endParaRPr lang="ru-RU" sz="11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863" y="2008188"/>
            <a:ext cx="4968875" cy="19399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endParaRPr lang="ru-RU" sz="1200" dirty="0">
              <a:latin typeface="+mn-lt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9698" name="Группа 27"/>
          <p:cNvGrpSpPr>
            <a:grpSpLocks/>
          </p:cNvGrpSpPr>
          <p:nvPr/>
        </p:nvGrpSpPr>
        <p:grpSpPr bwMode="auto">
          <a:xfrm>
            <a:off x="496888" y="1128713"/>
            <a:ext cx="4824412" cy="7885112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72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grpSp>
        <p:nvGrpSpPr>
          <p:cNvPr id="29699" name="Группа 30"/>
          <p:cNvGrpSpPr>
            <a:grpSpLocks/>
          </p:cNvGrpSpPr>
          <p:nvPr/>
        </p:nvGrpSpPr>
        <p:grpSpPr bwMode="auto">
          <a:xfrm>
            <a:off x="5464175" y="1128713"/>
            <a:ext cx="7129463" cy="7885112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3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3"/>
              <a:ext cx="3046566" cy="22672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38" y="1738313"/>
            <a:ext cx="5472113" cy="70834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lnSpc>
                <a:spcPts val="1900"/>
              </a:lnSpc>
              <a:defRPr/>
            </a:pPr>
            <a:endParaRPr lang="ru-RU" sz="12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marL="639965" lvl="1" indent="0"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.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lnSpc>
                <a:spcPts val="1700"/>
              </a:lnSpc>
              <a:defRPr/>
            </a:pPr>
            <a:endParaRPr lang="ru-RU" sz="1200" dirty="0">
              <a:latin typeface="+mn-lt"/>
            </a:endParaRPr>
          </a:p>
          <a:p>
            <a:pPr marL="639965" lvl="1" indent="0">
              <a:lnSpc>
                <a:spcPts val="1700"/>
              </a:lnSpc>
              <a:defRPr/>
            </a:pPr>
            <a:endParaRPr lang="ru-RU" sz="1200" dirty="0">
              <a:latin typeface="+mn-lt"/>
            </a:endParaRPr>
          </a:p>
          <a:p>
            <a:pPr>
              <a:lnSpc>
                <a:spcPts val="1700"/>
              </a:lnSpc>
              <a:defRPr/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638" y="1704975"/>
            <a:ext cx="6913562" cy="833120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8085</TotalTime>
  <Words>3578</Words>
  <Application>Microsoft Office PowerPoint</Application>
  <PresentationFormat>A3 (297x420 мм)</PresentationFormat>
  <Paragraphs>500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0411</cp:lastModifiedBy>
  <cp:revision>911</cp:revision>
  <dcterms:created xsi:type="dcterms:W3CDTF">2012-11-16T11:55:46Z</dcterms:created>
  <dcterms:modified xsi:type="dcterms:W3CDTF">2014-08-25T12:47:55Z</dcterms:modified>
</cp:coreProperties>
</file>